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B6D3"/>
    <a:srgbClr val="3B3B95"/>
    <a:srgbClr val="68359B"/>
    <a:srgbClr val="D0C238"/>
    <a:srgbClr val="A82828"/>
    <a:srgbClr val="A50021"/>
    <a:srgbClr val="000000"/>
    <a:srgbClr val="171A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996F20-E21D-1394-78D8-04A26F2E6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9A7EE34-B55E-63AE-67E5-AE960EE1B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C0CC77-0036-2FA4-5316-00ADADAA6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D02B3B-3209-0703-50C9-00548E356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107CD3-BDC0-5434-B470-2ACDF1F96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3460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0DE24F-93CF-2203-1A33-285642A02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B40D3D4-5ECE-6581-7DBF-95CFA9C63C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795F97-73B9-099F-8271-A2DB3C300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4DD086-AFC6-BE0A-5964-BB41FF1BA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325DCD-7ABB-A3C5-DADD-497F3A32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151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E0FA4F8-3C07-CC33-C071-34E539FF7D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D7C3D21-DF72-A57E-FE92-7B8EB9DE04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D6C93A-B20B-F311-ED1E-CD84E03D0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6FAFA5-5F5E-061D-DEDF-EB305821B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9C3EC1-3EA0-696D-8056-E555089F3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21864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23C50A-291A-A975-EC69-B4E719A1D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48192-4559-D7C8-CF07-06EFFF612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0EE756-442D-3511-F070-8B11AF0D1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D7505C-4245-2D70-63DD-0135018EE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705B10-82F4-58A5-9645-CA8CDBBD1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30248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F50F9D-6D6E-C4B0-2059-ED37290E7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8E064D-DDA0-8C52-795A-D288E4B09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3434489-A9D7-9C72-FA22-396B86091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AD4FB5-F04C-1825-6192-40133F53E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E31F04-C925-902D-7452-842B9C706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605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932E59-474E-4434-FE9E-7D9A43312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97CC4-2BD2-9BEB-CE62-C7D70B53B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35EBA07-419D-38EE-21C1-A6B357CD6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36C7F7-3DCE-1F52-DC4F-F70C454A2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D88A4AA-DCD8-835F-C874-A1197AE01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21C0F23-E5E4-8E5F-B90D-643E2EFC4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89573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EF9A7B-F8D7-4969-2B05-5BC0CCDCB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C144F5-6E59-3979-873F-0CC2CCF37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1708FBE-3283-507E-0DF3-9E894AE3FB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8044FAF-A879-BE4D-A622-A351F6BA8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78B4B6E-53B5-952F-3573-1E7B3C527F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7061431-DB68-BF26-A8B3-7D7A498FD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F8D8CBE-7D1C-AB41-83F3-7117F5372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B63298A-A987-0121-4263-ABB756248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00572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174877-6108-4D78-59AE-4402C25E6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B2FDA09-E930-87EC-4A8F-B4FE41CDD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4CCE365-E093-09BC-E1FE-B9C123599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BE43906-525E-F406-9A9E-485FABCCA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815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616F50C-A3EE-06F8-0907-D9D115BEB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07BC565-9135-FFDF-8FC9-166D89B6D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BAED5D6-F182-EA46-3C27-FDA98867C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2693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6F4CE8-9BED-998B-D806-D2EA653A4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4116F6-185E-5782-D86E-96B9A61BA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2E846C1-C6C8-FCBA-35FC-477090984E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3859171-52B1-A391-C969-6DF456C20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0C2068B-5624-7508-F05C-8B18FD601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71473F9-426D-6BE0-8927-55EBAD5BD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4176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38DEF-A369-8FFD-5B58-CBD2FC194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6ED3A16-997A-7CF7-498C-2411BF7CBB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CDB3338-5E0A-6C09-33C8-34227F6CB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713C932-ED4B-8C14-4A0C-6C89CE318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DCD67A2-AFFB-3C1E-704C-AB98BCE90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A2F810D-CD5A-A956-59D8-F48CA10FE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10490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A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9526A8E-3C6D-3304-B26F-B61C874D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A03073E-D816-564B-06F4-5084ABC03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3506FD-9515-EEEE-9754-47467AB4D3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F202D9-E7BA-40C0-966E-D7E44BB7A806}" type="datetimeFigureOut">
              <a:rPr lang="en-DE" smtClean="0"/>
              <a:t>21/02/2025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569899-9598-E995-0D80-845D26C72D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92A933-6DFF-1223-1247-2E2DB3C3A3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18D7DC-84C5-45D3-BF8A-BA4205260971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06608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sv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17" Type="http://schemas.openxmlformats.org/officeDocument/2006/relationships/image" Target="../media/image22.sv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5" Type="http://schemas.openxmlformats.org/officeDocument/2006/relationships/image" Target="../media/image2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Relationship Id="rId1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Bild, Riff, Kunst, Cartoon enthält.&#10;&#10;KI-generierte Inhalte können fehlerhaft sein.">
            <a:extLst>
              <a:ext uri="{FF2B5EF4-FFF2-40B4-BE49-F238E27FC236}">
                <a16:creationId xmlns:a16="http://schemas.microsoft.com/office/drawing/2014/main" id="{55BA5088-702B-634D-A47B-F9EB2A66EC8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7716"/>
            <a:ext cx="12001499" cy="6858000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  <p:pic>
        <p:nvPicPr>
          <p:cNvPr id="8" name="Grafik 7" descr="Ein Bild, das Handschrift, Schrift, Kalligrafie, Typografie enthält.">
            <a:extLst>
              <a:ext uri="{FF2B5EF4-FFF2-40B4-BE49-F238E27FC236}">
                <a16:creationId xmlns:a16="http://schemas.microsoft.com/office/drawing/2014/main" id="{6107A75A-0D21-2508-31D0-061090E97A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625" y="1060518"/>
            <a:ext cx="5936750" cy="800990"/>
          </a:xfrm>
          <a:prstGeom prst="rect">
            <a:avLst/>
          </a:prstGeom>
        </p:spPr>
      </p:pic>
      <p:pic>
        <p:nvPicPr>
          <p:cNvPr id="10" name="Grafik 9" descr="Ein Bild, das Feder, Cartoon, Vogel, Kunst enthält.&#10;&#10;KI-generierte Inhalte können fehlerhaft sein.">
            <a:extLst>
              <a:ext uri="{FF2B5EF4-FFF2-40B4-BE49-F238E27FC236}">
                <a16:creationId xmlns:a16="http://schemas.microsoft.com/office/drawing/2014/main" id="{9C2E7422-6360-4970-E2BF-03F33BA141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770" y="2084166"/>
            <a:ext cx="3672460" cy="3649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56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36503-6F22-6DC8-106C-2E57AA525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2F38EE-0588-1980-0884-0F8DA4434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5400" b="1" dirty="0">
                <a:solidFill>
                  <a:srgbClr val="7FB6D3"/>
                </a:solidFill>
                <a:latin typeface="Chiller" panose="04020404031007020602" pitchFamily="82" charset="0"/>
              </a:rPr>
              <a:t>Einen Ort betreten</a:t>
            </a:r>
            <a:endParaRPr lang="en-DE" sz="5400" b="1" dirty="0">
              <a:solidFill>
                <a:srgbClr val="7FB6D3"/>
              </a:solidFill>
              <a:latin typeface="Chiller" panose="04020404031007020602" pitchFamily="82" charset="0"/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C34C48-65E2-98C8-FEDE-0020B717B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78114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9FB831-A182-11CE-D3EE-82C4A39CD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5400" b="1" dirty="0">
                <a:solidFill>
                  <a:srgbClr val="7FB6D3"/>
                </a:solidFill>
                <a:latin typeface="Chiller" panose="04020404031007020602" pitchFamily="82" charset="0"/>
              </a:rPr>
              <a:t>Ziel und Motivation</a:t>
            </a:r>
            <a:endParaRPr lang="en-DE" sz="5400" b="1" dirty="0">
              <a:solidFill>
                <a:srgbClr val="7FB6D3"/>
              </a:solidFill>
              <a:latin typeface="Chiller" panose="04020404031007020602" pitchFamily="82" charset="0"/>
            </a:endParaRP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2BCF05E3-7474-8D24-7998-FC11DEF3A7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805819"/>
              </p:ext>
            </p:extLst>
          </p:nvPr>
        </p:nvGraphicFramePr>
        <p:xfrm>
          <a:off x="838200" y="1825625"/>
          <a:ext cx="10515600" cy="442800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89836981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078347682"/>
                    </a:ext>
                  </a:extLst>
                </a:gridCol>
              </a:tblGrid>
              <a:tr h="885600">
                <a:tc>
                  <a:txBody>
                    <a:bodyPr/>
                    <a:lstStyle/>
                    <a:p>
                      <a:pPr algn="l"/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Textbasiertes Browsergame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2000" dirty="0">
                          <a:solidFill>
                            <a:srgbClr val="7FB6D3"/>
                          </a:solidFill>
                        </a:rPr>
                        <a:t>Einfach umzusetzen und braucht keine aufwendigen Grafiken</a:t>
                      </a:r>
                      <a:endParaRPr lang="en-DE" sz="20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991218"/>
                  </a:ext>
                </a:extLst>
              </a:tr>
              <a:tr h="885600">
                <a:tc>
                  <a:txBody>
                    <a:bodyPr/>
                    <a:lstStyle/>
                    <a:p>
                      <a:pPr algn="l"/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Vorbild: Legend </a:t>
                      </a:r>
                      <a:r>
                        <a:rPr lang="de-DE" sz="2400" dirty="0" err="1">
                          <a:solidFill>
                            <a:srgbClr val="7FB6D3"/>
                          </a:solidFill>
                        </a:rPr>
                        <a:t>of</a:t>
                      </a:r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 </a:t>
                      </a:r>
                      <a:r>
                        <a:rPr lang="de-DE" sz="2400" dirty="0" err="1">
                          <a:solidFill>
                            <a:srgbClr val="7FB6D3"/>
                          </a:solidFill>
                        </a:rPr>
                        <a:t>green</a:t>
                      </a:r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 Dragon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2000" dirty="0">
                          <a:solidFill>
                            <a:srgbClr val="7FB6D3"/>
                          </a:solidFill>
                        </a:rPr>
                        <a:t>Aufgabe eines Wettbewerbes und weil ich das Spiel bereits kenne</a:t>
                      </a:r>
                      <a:endParaRPr lang="en-DE" sz="20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1043480"/>
                  </a:ext>
                </a:extLst>
              </a:tr>
              <a:tr h="885600">
                <a:tc>
                  <a:txBody>
                    <a:bodyPr/>
                    <a:lstStyle/>
                    <a:p>
                      <a:pPr algn="l"/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Klassisches Fantasy Rollenspiel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000" dirty="0">
                          <a:solidFill>
                            <a:srgbClr val="7FB6D3"/>
                          </a:solidFill>
                        </a:rPr>
                        <a:t>Nach dem Vorbild, nur weiter ausgebaut und weil ich es ♥</a:t>
                      </a:r>
                      <a:endParaRPr lang="en-US" sz="1600" kern="1200" dirty="0">
                        <a:solidFill>
                          <a:srgbClr val="7FB6D3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9115112"/>
                  </a:ext>
                </a:extLst>
              </a:tr>
              <a:tr h="885600">
                <a:tc>
                  <a:txBody>
                    <a:bodyPr/>
                    <a:lstStyle/>
                    <a:p>
                      <a:pPr algn="l"/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Umsetzung in </a:t>
                      </a:r>
                      <a:r>
                        <a:rPr lang="de-DE" sz="2400" dirty="0" err="1">
                          <a:solidFill>
                            <a:srgbClr val="7FB6D3"/>
                          </a:solidFill>
                        </a:rPr>
                        <a:t>React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2000" dirty="0">
                          <a:solidFill>
                            <a:srgbClr val="7FB6D3"/>
                          </a:solidFill>
                        </a:rPr>
                        <a:t>Weil es auch auf der Arbeit genutzt wird und ich so mehr Übung bekomme</a:t>
                      </a:r>
                      <a:endParaRPr lang="en-DE" sz="20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8431714"/>
                  </a:ext>
                </a:extLst>
              </a:tr>
              <a:tr h="885600">
                <a:tc>
                  <a:txBody>
                    <a:bodyPr/>
                    <a:lstStyle/>
                    <a:p>
                      <a:pPr algn="l"/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Für Web, Desktop und Mobile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2000" dirty="0">
                          <a:solidFill>
                            <a:srgbClr val="7FB6D3"/>
                          </a:solidFill>
                        </a:rPr>
                        <a:t>Es soll für alle spielbar sein, vielleicht kann ich damit etwas verdienen?</a:t>
                      </a:r>
                      <a:endParaRPr lang="en-DE" sz="20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8439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6000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02243-C9F8-E86C-0128-1051F1FA6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D38BF-A939-3E07-5089-88BB57809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5400" b="1" dirty="0">
                <a:solidFill>
                  <a:srgbClr val="7FB6D3"/>
                </a:solidFill>
                <a:latin typeface="Chiller" panose="04020404031007020602" pitchFamily="82" charset="0"/>
              </a:rPr>
              <a:t>Core Features</a:t>
            </a:r>
            <a:endParaRPr lang="en-DE" sz="5400" b="1" dirty="0">
              <a:solidFill>
                <a:srgbClr val="7FB6D3"/>
              </a:solidFill>
              <a:latin typeface="Chiller" panose="04020404031007020602" pitchFamily="82" charset="0"/>
            </a:endParaRP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8502025-F644-4428-B74C-63CA9E34A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00" y="1825625"/>
            <a:ext cx="107188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solidFill>
                  <a:srgbClr val="7FB6D3"/>
                </a:solidFill>
              </a:rPr>
              <a:t>Der Spieler bewegt sich per Klick von Ort zu Ort. 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7FB6D3"/>
                </a:solidFill>
              </a:rPr>
              <a:t>An jedem Ort kann per Button mit der Umgebung interagiert werden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7FB6D3"/>
                </a:solidFill>
              </a:rPr>
              <a:t>Der Spieler wird stärker, um am Ende des Kapitels einen Endgegner zu besiegen. Danach fängt er neu mit dem nächsten Kapitel an.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7FB6D3"/>
                </a:solidFill>
              </a:rPr>
              <a:t>Ziel ist es den blauen Drachen zu finden und die Bedrohung abzuwehren </a:t>
            </a:r>
            <a:endParaRPr lang="en-DE" dirty="0">
              <a:solidFill>
                <a:srgbClr val="7FB6D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877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4025F-C949-D091-1B38-0F55C6D12A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A5CD0E-4D8D-C7AA-04EA-C2B13C9BB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5400" b="1" dirty="0">
                <a:solidFill>
                  <a:srgbClr val="7FB6D3"/>
                </a:solidFill>
                <a:latin typeface="Chiller" panose="04020404031007020602" pitchFamily="82" charset="0"/>
              </a:rPr>
              <a:t>Game Features</a:t>
            </a:r>
            <a:endParaRPr lang="en-DE" sz="5400" b="1" dirty="0">
              <a:solidFill>
                <a:srgbClr val="7FB6D3"/>
              </a:solidFill>
              <a:latin typeface="Chiller" panose="04020404031007020602" pitchFamily="82" charset="0"/>
            </a:endParaRP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3491996-913D-6F50-FF55-5FDA18F52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00" y="1825625"/>
            <a:ext cx="107188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>
                <a:solidFill>
                  <a:srgbClr val="7FB6D3"/>
                </a:solidFill>
              </a:rPr>
              <a:t>Bewegung durch eine abwechslungsreiche Welt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7FB6D3"/>
                </a:solidFill>
              </a:rPr>
              <a:t>Erstellung eines eigenen Charakters mit vielen Rassen/Völkern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7FB6D3"/>
                </a:solidFill>
              </a:rPr>
              <a:t>Events und Quests erzählen eine Geschichte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7FB6D3"/>
                </a:solidFill>
              </a:rPr>
              <a:t>Kampfsystem, mit Einfluss durch Items, Buffs und Werten</a:t>
            </a:r>
          </a:p>
          <a:p>
            <a:pPr>
              <a:lnSpc>
                <a:spcPct val="150000"/>
              </a:lnSpc>
            </a:pPr>
            <a:r>
              <a:rPr lang="de-DE" dirty="0">
                <a:solidFill>
                  <a:srgbClr val="7FB6D3"/>
                </a:solidFill>
              </a:rPr>
              <a:t>Crafting, </a:t>
            </a:r>
            <a:r>
              <a:rPr lang="de-DE" dirty="0" err="1">
                <a:solidFill>
                  <a:srgbClr val="7FB6D3"/>
                </a:solidFill>
              </a:rPr>
              <a:t>Lifeskills</a:t>
            </a:r>
            <a:r>
              <a:rPr lang="de-DE" dirty="0">
                <a:solidFill>
                  <a:srgbClr val="7FB6D3"/>
                </a:solidFill>
              </a:rPr>
              <a:t> und Housing (nice </a:t>
            </a:r>
            <a:r>
              <a:rPr lang="de-DE" dirty="0" err="1">
                <a:solidFill>
                  <a:srgbClr val="7FB6D3"/>
                </a:solidFill>
              </a:rPr>
              <a:t>to</a:t>
            </a:r>
            <a:r>
              <a:rPr lang="de-DE" dirty="0">
                <a:solidFill>
                  <a:srgbClr val="7FB6D3"/>
                </a:solidFill>
              </a:rPr>
              <a:t> </a:t>
            </a:r>
            <a:r>
              <a:rPr lang="de-DE" dirty="0" err="1">
                <a:solidFill>
                  <a:srgbClr val="7FB6D3"/>
                </a:solidFill>
              </a:rPr>
              <a:t>have</a:t>
            </a:r>
            <a:r>
              <a:rPr lang="de-DE" dirty="0">
                <a:solidFill>
                  <a:srgbClr val="7FB6D3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03527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116EC0-B10E-12BB-D57E-EC9002DFF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2A414A-1139-AF46-ACDC-41A795C7D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5400" b="1" dirty="0">
                <a:solidFill>
                  <a:srgbClr val="7FB6D3"/>
                </a:solidFill>
                <a:latin typeface="Chiller" panose="04020404031007020602" pitchFamily="82" charset="0"/>
              </a:rPr>
              <a:t>Story</a:t>
            </a:r>
            <a:endParaRPr lang="en-DE" sz="5400" b="1" dirty="0">
              <a:solidFill>
                <a:srgbClr val="7FB6D3"/>
              </a:solidFill>
              <a:latin typeface="Chiller" panose="04020404031007020602" pitchFamily="82" charset="0"/>
            </a:endParaRP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EF82317-23C3-810A-767C-5A761ABC3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00" y="1825625"/>
            <a:ext cx="5791200" cy="4351338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2400" dirty="0">
                <a:solidFill>
                  <a:srgbClr val="7FB6D3"/>
                </a:solidFill>
              </a:rPr>
              <a:t>Am Anfang gab es nur „Alles und Nichts“, daraus endstanden die Elemente in Form der Drachen. Einer wollte alle anderen Drachen verschlingen: die Dunkelheit. Zwei Drachen stellen sich ihm entgegen, gefangen in einer Zeitschleife. Der Spieler soll die Schleife durchbrechen und die Dunkelheit mit dem blauen Drachen zusammen besiegen.</a:t>
            </a:r>
          </a:p>
        </p:txBody>
      </p:sp>
      <p:pic>
        <p:nvPicPr>
          <p:cNvPr id="4" name="Grafik 3" descr="Ein Bild, das Bild, Kunst, Entwurf, Zeichnung enthält.&#10;&#10;KI-generierte Inhalte können fehlerhaft sein.">
            <a:extLst>
              <a:ext uri="{FF2B5EF4-FFF2-40B4-BE49-F238E27FC236}">
                <a16:creationId xmlns:a16="http://schemas.microsoft.com/office/drawing/2014/main" id="{61559FF1-B917-82F3-728D-8B6CD4F4D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0700" y="1693863"/>
            <a:ext cx="44831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14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A1C97-2DAA-F8B0-FC46-6FF2DEDBA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4A3E06-DE23-B571-636B-F055044F6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5400" b="1" dirty="0">
                <a:solidFill>
                  <a:srgbClr val="7FB6D3"/>
                </a:solidFill>
                <a:latin typeface="Chiller" panose="04020404031007020602" pitchFamily="82" charset="0"/>
              </a:rPr>
              <a:t>Die Welt</a:t>
            </a:r>
            <a:endParaRPr lang="en-DE" sz="5400" b="1" dirty="0">
              <a:solidFill>
                <a:srgbClr val="7FB6D3"/>
              </a:solidFill>
              <a:latin typeface="Chiller" panose="04020404031007020602" pitchFamily="82" charset="0"/>
            </a:endParaRPr>
          </a:p>
        </p:txBody>
      </p:sp>
      <p:pic>
        <p:nvPicPr>
          <p:cNvPr id="8" name="Inhaltsplatzhalter 7" descr="Ein Bild, das Text, Screenshot, Diagramm, Design enthält.&#10;&#10;KI-generierte Inhalte können fehlerhaft sein.">
            <a:extLst>
              <a:ext uri="{FF2B5EF4-FFF2-40B4-BE49-F238E27FC236}">
                <a16:creationId xmlns:a16="http://schemas.microsoft.com/office/drawing/2014/main" id="{40CFEB6E-B7AE-BF90-49E5-E3326A209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4925865" cy="4351338"/>
          </a:xfrm>
        </p:spPr>
      </p:pic>
      <p:pic>
        <p:nvPicPr>
          <p:cNvPr id="10" name="Grafik 9" descr="Ein Bild, das Text, Karte, Diagramm, Plan enthält.&#10;&#10;KI-generierte Inhalte können fehlerhaft sein.">
            <a:extLst>
              <a:ext uri="{FF2B5EF4-FFF2-40B4-BE49-F238E27FC236}">
                <a16:creationId xmlns:a16="http://schemas.microsoft.com/office/drawing/2014/main" id="{186AFA89-CA7D-3E06-1A81-FEDE7D043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953" y="1117600"/>
            <a:ext cx="4497211" cy="505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95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98AB12-84BA-2348-4D8C-F8132FD0E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4EFC72-B888-2AB8-E661-57DCDBA0B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5400" b="1" dirty="0">
                <a:solidFill>
                  <a:srgbClr val="7FB6D3"/>
                </a:solidFill>
                <a:latin typeface="Chiller" panose="04020404031007020602" pitchFamily="82" charset="0"/>
              </a:rPr>
              <a:t>Layout</a:t>
            </a:r>
            <a:endParaRPr lang="en-DE" sz="5400" b="1" dirty="0">
              <a:solidFill>
                <a:srgbClr val="7FB6D3"/>
              </a:solidFill>
              <a:latin typeface="Chiller" panose="04020404031007020602" pitchFamily="82" charset="0"/>
            </a:endParaRP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A9541958-15A3-118E-802F-6FE9A56941EB}"/>
              </a:ext>
            </a:extLst>
          </p:cNvPr>
          <p:cNvSpPr/>
          <p:nvPr/>
        </p:nvSpPr>
        <p:spPr>
          <a:xfrm>
            <a:off x="838200" y="3884613"/>
            <a:ext cx="1066800" cy="2520950"/>
          </a:xfrm>
          <a:prstGeom prst="roundRect">
            <a:avLst/>
          </a:prstGeom>
          <a:noFill/>
          <a:ln w="38100" cap="flat" cmpd="sng" algn="ctr">
            <a:solidFill>
              <a:schemeClr val="accent6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10A72488-C34A-283A-08B4-7A69892C8656}"/>
              </a:ext>
            </a:extLst>
          </p:cNvPr>
          <p:cNvSpPr/>
          <p:nvPr/>
        </p:nvSpPr>
        <p:spPr>
          <a:xfrm>
            <a:off x="2051050" y="3884613"/>
            <a:ext cx="2660650" cy="2520950"/>
          </a:xfrm>
          <a:prstGeom prst="roundRect">
            <a:avLst>
              <a:gd name="adj" fmla="val 5584"/>
            </a:avLst>
          </a:prstGeom>
          <a:noFill/>
          <a:ln w="38100" cap="flat" cmpd="sng" algn="ctr">
            <a:solidFill>
              <a:schemeClr val="accent6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B7136289-B1A0-3100-A7DB-E4334C0796E0}"/>
              </a:ext>
            </a:extLst>
          </p:cNvPr>
          <p:cNvSpPr/>
          <p:nvPr/>
        </p:nvSpPr>
        <p:spPr>
          <a:xfrm>
            <a:off x="4857750" y="3884613"/>
            <a:ext cx="1066800" cy="2520950"/>
          </a:xfrm>
          <a:prstGeom prst="roundRect">
            <a:avLst/>
          </a:prstGeom>
          <a:noFill/>
          <a:ln w="38100" cap="flat" cmpd="sng" algn="ctr">
            <a:solidFill>
              <a:schemeClr val="accent6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78B8C39-564D-0A8F-51E9-9317B0A8FE9D}"/>
              </a:ext>
            </a:extLst>
          </p:cNvPr>
          <p:cNvSpPr txBox="1"/>
          <p:nvPr/>
        </p:nvSpPr>
        <p:spPr>
          <a:xfrm>
            <a:off x="2695931" y="4211638"/>
            <a:ext cx="1370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7FB6D3"/>
                </a:solidFill>
              </a:rPr>
              <a:t>Desktop</a:t>
            </a:r>
          </a:p>
          <a:p>
            <a:pPr algn="ctr"/>
            <a:r>
              <a:rPr lang="de-DE" dirty="0">
                <a:solidFill>
                  <a:srgbClr val="7FB6D3"/>
                </a:solidFill>
              </a:rPr>
              <a:t>Hauptinhalt</a:t>
            </a:r>
            <a:endParaRPr lang="en-DE" dirty="0">
              <a:solidFill>
                <a:srgbClr val="7FB6D3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AD5FEE2-25C9-89B4-B0E6-C2452C0ED033}"/>
              </a:ext>
            </a:extLst>
          </p:cNvPr>
          <p:cNvSpPr txBox="1"/>
          <p:nvPr/>
        </p:nvSpPr>
        <p:spPr>
          <a:xfrm>
            <a:off x="976299" y="4211638"/>
            <a:ext cx="790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7FB6D3"/>
                </a:solidFill>
              </a:rPr>
              <a:t>Game</a:t>
            </a:r>
          </a:p>
          <a:p>
            <a:pPr algn="ctr"/>
            <a:r>
              <a:rPr lang="de-DE" dirty="0">
                <a:solidFill>
                  <a:srgbClr val="7FB6D3"/>
                </a:solidFill>
              </a:rPr>
              <a:t>Navi</a:t>
            </a:r>
            <a:endParaRPr lang="en-DE" dirty="0">
              <a:solidFill>
                <a:srgbClr val="7FB6D3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4126D86-1F50-32FD-A255-2637DAEF2597}"/>
              </a:ext>
            </a:extLst>
          </p:cNvPr>
          <p:cNvSpPr txBox="1"/>
          <p:nvPr/>
        </p:nvSpPr>
        <p:spPr>
          <a:xfrm>
            <a:off x="4990687" y="4211638"/>
            <a:ext cx="8009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7FB6D3"/>
                </a:solidFill>
              </a:rPr>
              <a:t>Player</a:t>
            </a:r>
          </a:p>
          <a:p>
            <a:pPr algn="ctr"/>
            <a:r>
              <a:rPr lang="de-DE" dirty="0">
                <a:solidFill>
                  <a:srgbClr val="7FB6D3"/>
                </a:solidFill>
              </a:rPr>
              <a:t>Info</a:t>
            </a:r>
            <a:endParaRPr lang="en-DE" dirty="0">
              <a:solidFill>
                <a:srgbClr val="7FB6D3"/>
              </a:solidFill>
            </a:endParaRP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8FB6481F-3CF7-9A1D-E6B9-48FB00E75CC0}"/>
              </a:ext>
            </a:extLst>
          </p:cNvPr>
          <p:cNvSpPr/>
          <p:nvPr/>
        </p:nvSpPr>
        <p:spPr>
          <a:xfrm>
            <a:off x="7137400" y="955675"/>
            <a:ext cx="869950" cy="2520950"/>
          </a:xfrm>
          <a:prstGeom prst="roundRect">
            <a:avLst/>
          </a:prstGeom>
          <a:noFill/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992FC4B5-CC0C-3C2D-8B33-78676319190E}"/>
              </a:ext>
            </a:extLst>
          </p:cNvPr>
          <p:cNvSpPr/>
          <p:nvPr/>
        </p:nvSpPr>
        <p:spPr>
          <a:xfrm>
            <a:off x="8204199" y="955675"/>
            <a:ext cx="2806701" cy="2520950"/>
          </a:xfrm>
          <a:prstGeom prst="roundRect">
            <a:avLst>
              <a:gd name="adj" fmla="val 5584"/>
            </a:avLst>
          </a:prstGeom>
          <a:noFill/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C650DF6-C1C8-6EB4-40EA-9718E375B851}"/>
              </a:ext>
            </a:extLst>
          </p:cNvPr>
          <p:cNvSpPr txBox="1"/>
          <p:nvPr/>
        </p:nvSpPr>
        <p:spPr>
          <a:xfrm>
            <a:off x="8995131" y="1282700"/>
            <a:ext cx="1370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7FB6D3"/>
                </a:solidFill>
              </a:rPr>
              <a:t>Tablet</a:t>
            </a:r>
          </a:p>
          <a:p>
            <a:pPr algn="ctr"/>
            <a:r>
              <a:rPr lang="de-DE" dirty="0">
                <a:solidFill>
                  <a:srgbClr val="7FB6D3"/>
                </a:solidFill>
              </a:rPr>
              <a:t>Hauptinhalt</a:t>
            </a:r>
            <a:endParaRPr lang="en-DE" dirty="0">
              <a:solidFill>
                <a:srgbClr val="7FB6D3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50EA59B-43D2-D7D4-CDD6-34DDD4752627}"/>
              </a:ext>
            </a:extLst>
          </p:cNvPr>
          <p:cNvSpPr txBox="1"/>
          <p:nvPr/>
        </p:nvSpPr>
        <p:spPr>
          <a:xfrm>
            <a:off x="7177074" y="1282700"/>
            <a:ext cx="790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>
                <a:solidFill>
                  <a:srgbClr val="7FB6D3"/>
                </a:solidFill>
              </a:rPr>
              <a:t>Game</a:t>
            </a:r>
          </a:p>
          <a:p>
            <a:pPr algn="ctr"/>
            <a:r>
              <a:rPr lang="de-DE" dirty="0">
                <a:solidFill>
                  <a:srgbClr val="7FB6D3"/>
                </a:solidFill>
              </a:rPr>
              <a:t>Navi</a:t>
            </a:r>
            <a:endParaRPr lang="en-DE" dirty="0">
              <a:solidFill>
                <a:srgbClr val="7FB6D3"/>
              </a:solidFill>
            </a:endParaRP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7BC7E245-5914-65AD-3BF9-E98190A2CABE}"/>
              </a:ext>
            </a:extLst>
          </p:cNvPr>
          <p:cNvSpPr/>
          <p:nvPr/>
        </p:nvSpPr>
        <p:spPr>
          <a:xfrm>
            <a:off x="7137400" y="450850"/>
            <a:ext cx="3873500" cy="369888"/>
          </a:xfrm>
          <a:prstGeom prst="roundRect">
            <a:avLst>
              <a:gd name="adj" fmla="val 31171"/>
            </a:avLst>
          </a:prstGeom>
          <a:noFill/>
          <a:ln w="38100" cap="flat" cmpd="sng" algn="ctr">
            <a:solidFill>
              <a:schemeClr val="accent5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F5118A50-CF92-3EFD-BE38-3B12D2BCE77B}"/>
              </a:ext>
            </a:extLst>
          </p:cNvPr>
          <p:cNvSpPr txBox="1"/>
          <p:nvPr/>
        </p:nvSpPr>
        <p:spPr>
          <a:xfrm>
            <a:off x="8324850" y="450850"/>
            <a:ext cx="149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7FB6D3"/>
                </a:solidFill>
              </a:rPr>
              <a:t>Player Info</a:t>
            </a:r>
            <a:endParaRPr lang="en-DE" dirty="0">
              <a:solidFill>
                <a:srgbClr val="7FB6D3"/>
              </a:solidFill>
            </a:endParaRP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E62991A3-EE2B-D5DF-C127-432BA2337657}"/>
              </a:ext>
            </a:extLst>
          </p:cNvPr>
          <p:cNvSpPr/>
          <p:nvPr/>
        </p:nvSpPr>
        <p:spPr>
          <a:xfrm>
            <a:off x="7173900" y="4359275"/>
            <a:ext cx="1066800" cy="1555751"/>
          </a:xfrm>
          <a:prstGeom prst="roundRect">
            <a:avLst>
              <a:gd name="adj" fmla="val 8334"/>
            </a:avLst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5BD411A7-7158-CA9C-F209-8FEBFE260469}"/>
              </a:ext>
            </a:extLst>
          </p:cNvPr>
          <p:cNvSpPr/>
          <p:nvPr/>
        </p:nvSpPr>
        <p:spPr>
          <a:xfrm>
            <a:off x="7158024" y="3884613"/>
            <a:ext cx="1066800" cy="369888"/>
          </a:xfrm>
          <a:prstGeom prst="roundRect">
            <a:avLst>
              <a:gd name="adj" fmla="val 20871"/>
            </a:avLst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C888D654-C8B6-768D-8210-A6737B6A0F71}"/>
              </a:ext>
            </a:extLst>
          </p:cNvPr>
          <p:cNvSpPr/>
          <p:nvPr/>
        </p:nvSpPr>
        <p:spPr>
          <a:xfrm>
            <a:off x="7173900" y="6037262"/>
            <a:ext cx="1066800" cy="369888"/>
          </a:xfrm>
          <a:prstGeom prst="roundRect">
            <a:avLst>
              <a:gd name="adj" fmla="val 20871"/>
            </a:avLst>
          </a:prstGeom>
          <a:noFill/>
          <a:ln w="3810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1E7D4984-E1C0-C433-B128-2500F109F2DE}"/>
              </a:ext>
            </a:extLst>
          </p:cNvPr>
          <p:cNvSpPr txBox="1"/>
          <p:nvPr/>
        </p:nvSpPr>
        <p:spPr>
          <a:xfrm>
            <a:off x="8339125" y="4826684"/>
            <a:ext cx="1370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7FB6D3"/>
                </a:solidFill>
              </a:rPr>
              <a:t>Mobile</a:t>
            </a:r>
          </a:p>
          <a:p>
            <a:r>
              <a:rPr lang="de-DE" dirty="0">
                <a:solidFill>
                  <a:srgbClr val="7FB6D3"/>
                </a:solidFill>
              </a:rPr>
              <a:t>Hauptinhalt</a:t>
            </a:r>
            <a:endParaRPr lang="en-DE" dirty="0">
              <a:solidFill>
                <a:srgbClr val="7FB6D3"/>
              </a:solidFill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B073B67E-4E8B-3CC6-DB59-FBC4E28D7666}"/>
              </a:ext>
            </a:extLst>
          </p:cNvPr>
          <p:cNvSpPr txBox="1"/>
          <p:nvPr/>
        </p:nvSpPr>
        <p:spPr>
          <a:xfrm>
            <a:off x="8339125" y="6035675"/>
            <a:ext cx="1370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7FB6D3"/>
                </a:solidFill>
              </a:rPr>
              <a:t>Game Navi</a:t>
            </a:r>
            <a:endParaRPr lang="en-DE" dirty="0">
              <a:solidFill>
                <a:srgbClr val="7FB6D3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EE3AFDF7-9FCD-0648-B94B-7D76D6B41B37}"/>
              </a:ext>
            </a:extLst>
          </p:cNvPr>
          <p:cNvSpPr txBox="1"/>
          <p:nvPr/>
        </p:nvSpPr>
        <p:spPr>
          <a:xfrm>
            <a:off x="8324850" y="3885169"/>
            <a:ext cx="1276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7FB6D3"/>
                </a:solidFill>
              </a:rPr>
              <a:t>Player Info</a:t>
            </a:r>
            <a:endParaRPr lang="en-DE" dirty="0">
              <a:solidFill>
                <a:srgbClr val="7FB6D3"/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AC8E8F6B-3DFA-F901-FDDD-DE9F18172F5F}"/>
              </a:ext>
            </a:extLst>
          </p:cNvPr>
          <p:cNvSpPr txBox="1"/>
          <p:nvPr/>
        </p:nvSpPr>
        <p:spPr>
          <a:xfrm>
            <a:off x="793750" y="1697578"/>
            <a:ext cx="5429252" cy="156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7FB6D3"/>
                </a:solidFill>
              </a:rPr>
              <a:t>Das Layout ist responsiv und wird mithilfe von CSS Media Queries umgesetzt, die drei verschiedene Auflösungen unterstützen.</a:t>
            </a:r>
            <a:endParaRPr lang="en-DE" sz="2200" dirty="0">
              <a:solidFill>
                <a:srgbClr val="7FB6D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230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E5DD4-746E-CA9A-772C-A3E5AEEB5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FDF035-1831-8467-DEF4-14A3E0C4A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5400" b="1" dirty="0">
                <a:solidFill>
                  <a:srgbClr val="7FB6D3"/>
                </a:solidFill>
                <a:latin typeface="Chiller" panose="04020404031007020602" pitchFamily="82" charset="0"/>
              </a:rPr>
              <a:t>Aufbau des Projektes</a:t>
            </a:r>
            <a:endParaRPr lang="en-DE" sz="5400" b="1" dirty="0">
              <a:solidFill>
                <a:srgbClr val="7FB6D3"/>
              </a:solidFill>
              <a:latin typeface="Chiller" panose="04020404031007020602" pitchFamily="82" charset="0"/>
            </a:endParaRPr>
          </a:p>
        </p:txBody>
      </p:sp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id="{DE3DB582-73E7-EF5D-125B-A453A40E0D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9631489"/>
              </p:ext>
            </p:extLst>
          </p:nvPr>
        </p:nvGraphicFramePr>
        <p:xfrm>
          <a:off x="838200" y="1825625"/>
          <a:ext cx="10515597" cy="432000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99656476"/>
                    </a:ext>
                  </a:extLst>
                </a:gridCol>
                <a:gridCol w="2082800">
                  <a:extLst>
                    <a:ext uri="{9D8B030D-6E8A-4147-A177-3AD203B41FA5}">
                      <a16:colId xmlns:a16="http://schemas.microsoft.com/office/drawing/2014/main" val="655359011"/>
                    </a:ext>
                  </a:extLst>
                </a:gridCol>
                <a:gridCol w="7746997">
                  <a:extLst>
                    <a:ext uri="{9D8B030D-6E8A-4147-A177-3AD203B41FA5}">
                      <a16:colId xmlns:a16="http://schemas.microsoft.com/office/drawing/2014/main" val="2310920565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assets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Bilder des Spieles, Sounds gibt es nicht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929224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data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Unveränderliche Daten wie Strings oder Tabellen 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480243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layout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Komponenten die allgemein das Layout beschreiben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15271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playground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Orte/Seiten in der sich der Spieler bewegt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693646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routings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Collections der Routings und deren Komponenten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864279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store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State Management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45940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styles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CSS Dateien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56171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utility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Hilfsfunktionen, Hooks und Editoren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7803402"/>
                  </a:ext>
                </a:extLst>
              </a:tr>
            </a:tbl>
          </a:graphicData>
        </a:graphic>
      </p:graphicFrame>
      <p:pic>
        <p:nvPicPr>
          <p:cNvPr id="7" name="Grafik 6" descr="Geöffneter Ordner mit einfarbiger Füllung">
            <a:extLst>
              <a:ext uri="{FF2B5EF4-FFF2-40B4-BE49-F238E27FC236}">
                <a16:creationId xmlns:a16="http://schemas.microsoft.com/office/drawing/2014/main" id="{9FB95AF0-0A20-9B04-45FD-7DE3CC973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825" y="2292350"/>
            <a:ext cx="679450" cy="679450"/>
          </a:xfrm>
          <a:prstGeom prst="rect">
            <a:avLst/>
          </a:prstGeom>
        </p:spPr>
      </p:pic>
      <p:pic>
        <p:nvPicPr>
          <p:cNvPr id="9" name="Grafik 8" descr="Geöffneter Ordner mit einfarbiger Füllung">
            <a:extLst>
              <a:ext uri="{FF2B5EF4-FFF2-40B4-BE49-F238E27FC236}">
                <a16:creationId xmlns:a16="http://schemas.microsoft.com/office/drawing/2014/main" id="{80417D4B-DDE9-0774-AC86-9C271CD151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825" y="1746250"/>
            <a:ext cx="679450" cy="679450"/>
          </a:xfrm>
          <a:prstGeom prst="rect">
            <a:avLst/>
          </a:prstGeom>
        </p:spPr>
      </p:pic>
      <p:pic>
        <p:nvPicPr>
          <p:cNvPr id="14" name="Grafik 13" descr="Geöffneter Ordner mit einfarbiger Füllung">
            <a:extLst>
              <a:ext uri="{FF2B5EF4-FFF2-40B4-BE49-F238E27FC236}">
                <a16:creationId xmlns:a16="http://schemas.microsoft.com/office/drawing/2014/main" id="{EF079B74-530C-D427-C28C-1D71C9C200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5825" y="3380787"/>
            <a:ext cx="679450" cy="679450"/>
          </a:xfrm>
          <a:prstGeom prst="rect">
            <a:avLst/>
          </a:prstGeom>
        </p:spPr>
      </p:pic>
      <p:pic>
        <p:nvPicPr>
          <p:cNvPr id="15" name="Grafik 14" descr="Geöffneter Ordner mit einfarbiger Füllung">
            <a:extLst>
              <a:ext uri="{FF2B5EF4-FFF2-40B4-BE49-F238E27FC236}">
                <a16:creationId xmlns:a16="http://schemas.microsoft.com/office/drawing/2014/main" id="{7664B8E6-FA8D-F6DF-810F-4428737D86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5825" y="2834687"/>
            <a:ext cx="679450" cy="679450"/>
          </a:xfrm>
          <a:prstGeom prst="rect">
            <a:avLst/>
          </a:prstGeom>
        </p:spPr>
      </p:pic>
      <p:pic>
        <p:nvPicPr>
          <p:cNvPr id="16" name="Grafik 15" descr="Geöffneter Ordner mit einfarbiger Füllung">
            <a:extLst>
              <a:ext uri="{FF2B5EF4-FFF2-40B4-BE49-F238E27FC236}">
                <a16:creationId xmlns:a16="http://schemas.microsoft.com/office/drawing/2014/main" id="{235E2264-B529-A12E-4FDF-4561E0166C8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85825" y="4456524"/>
            <a:ext cx="679450" cy="679450"/>
          </a:xfrm>
          <a:prstGeom prst="rect">
            <a:avLst/>
          </a:prstGeom>
        </p:spPr>
      </p:pic>
      <p:pic>
        <p:nvPicPr>
          <p:cNvPr id="17" name="Grafik 16" descr="Geöffneter Ordner mit einfarbiger Füllung">
            <a:extLst>
              <a:ext uri="{FF2B5EF4-FFF2-40B4-BE49-F238E27FC236}">
                <a16:creationId xmlns:a16="http://schemas.microsoft.com/office/drawing/2014/main" id="{AA99A9A5-B769-99D6-7C30-6BA247027DE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85825" y="3910424"/>
            <a:ext cx="679450" cy="679450"/>
          </a:xfrm>
          <a:prstGeom prst="rect">
            <a:avLst/>
          </a:prstGeom>
        </p:spPr>
      </p:pic>
      <p:pic>
        <p:nvPicPr>
          <p:cNvPr id="18" name="Grafik 17" descr="Geöffneter Ordner mit einfarbiger Füllung">
            <a:extLst>
              <a:ext uri="{FF2B5EF4-FFF2-40B4-BE49-F238E27FC236}">
                <a16:creationId xmlns:a16="http://schemas.microsoft.com/office/drawing/2014/main" id="{A0E05DD0-B4E4-38CD-5476-6A8654BF935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85825" y="5534848"/>
            <a:ext cx="679450" cy="679450"/>
          </a:xfrm>
          <a:prstGeom prst="rect">
            <a:avLst/>
          </a:prstGeom>
        </p:spPr>
      </p:pic>
      <p:pic>
        <p:nvPicPr>
          <p:cNvPr id="19" name="Grafik 18" descr="Geöffneter Ordner mit einfarbiger Füllung">
            <a:extLst>
              <a:ext uri="{FF2B5EF4-FFF2-40B4-BE49-F238E27FC236}">
                <a16:creationId xmlns:a16="http://schemas.microsoft.com/office/drawing/2014/main" id="{CFFF9517-5775-8471-BA2F-FD2F920C1A7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85825" y="4988748"/>
            <a:ext cx="679450" cy="67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60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A67846-9620-A7C8-4E98-092CE0AD9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074211-F6A2-9327-2CEC-CBB67B7E3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5400" b="1" dirty="0">
                <a:solidFill>
                  <a:srgbClr val="7FB6D3"/>
                </a:solidFill>
                <a:latin typeface="Chiller" panose="04020404031007020602" pitchFamily="82" charset="0"/>
              </a:rPr>
              <a:t>Aufbau eines Ortes</a:t>
            </a:r>
            <a:endParaRPr lang="en-DE" sz="5400" b="1" dirty="0">
              <a:solidFill>
                <a:srgbClr val="7FB6D3"/>
              </a:solidFill>
              <a:latin typeface="Chiller" panose="04020404031007020602" pitchFamily="82" charset="0"/>
            </a:endParaRPr>
          </a:p>
        </p:txBody>
      </p:sp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id="{3E28CEF6-7FBC-D668-0423-5551265DCF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8508296"/>
              </p:ext>
            </p:extLst>
          </p:nvPr>
        </p:nvGraphicFramePr>
        <p:xfrm>
          <a:off x="838200" y="1825625"/>
          <a:ext cx="10515597" cy="432000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99656476"/>
                    </a:ext>
                  </a:extLst>
                </a:gridCol>
                <a:gridCol w="3365500">
                  <a:extLst>
                    <a:ext uri="{9D8B030D-6E8A-4147-A177-3AD203B41FA5}">
                      <a16:colId xmlns:a16="http://schemas.microsoft.com/office/drawing/2014/main" val="655359011"/>
                    </a:ext>
                  </a:extLst>
                </a:gridCol>
                <a:gridCol w="6464297">
                  <a:extLst>
                    <a:ext uri="{9D8B030D-6E8A-4147-A177-3AD203B41FA5}">
                      <a16:colId xmlns:a16="http://schemas.microsoft.com/office/drawing/2014/main" val="2310920565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playground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929224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   lahtheim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480243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      center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15271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         church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693646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            </a:t>
                      </a:r>
                      <a:r>
                        <a:rPr lang="de-DE" sz="2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Church</a:t>
                      </a:r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.tsx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Hauptseite mit Beschreibung Tag/Nacht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864279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            Church</a:t>
                      </a:r>
                      <a:r>
                        <a:rPr lang="de-DE" sz="2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Navi</a:t>
                      </a:r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.tsx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Navigation, um diesen Ort zu verlassen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45940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            Church</a:t>
                      </a:r>
                      <a:r>
                        <a:rPr lang="de-DE" sz="2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Donate</a:t>
                      </a:r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.tsx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Bedingte Interaktion, mit Events oder Quests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56171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endParaRPr lang="en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            Church</a:t>
                      </a:r>
                      <a:r>
                        <a:rPr lang="de-DE" sz="2400" dirty="0">
                          <a:solidFill>
                            <a:schemeClr val="bg1">
                              <a:lumMod val="85000"/>
                            </a:schemeClr>
                          </a:solidFill>
                        </a:rPr>
                        <a:t>Pray</a:t>
                      </a:r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.tsx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400" dirty="0">
                          <a:solidFill>
                            <a:srgbClr val="7FB6D3"/>
                          </a:solidFill>
                        </a:rPr>
                        <a:t>Interaktion, mit Events oder Quests</a:t>
                      </a:r>
                      <a:endParaRPr lang="en-DE" sz="2400" dirty="0">
                        <a:solidFill>
                          <a:srgbClr val="7FB6D3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7803402"/>
                  </a:ext>
                </a:extLst>
              </a:tr>
            </a:tbl>
          </a:graphicData>
        </a:graphic>
      </p:graphicFrame>
      <p:pic>
        <p:nvPicPr>
          <p:cNvPr id="7" name="Grafik 6" descr="Geöffneter Ordner mit einfarbiger Füllung">
            <a:extLst>
              <a:ext uri="{FF2B5EF4-FFF2-40B4-BE49-F238E27FC236}">
                <a16:creationId xmlns:a16="http://schemas.microsoft.com/office/drawing/2014/main" id="{D722980E-A4D1-18C1-5B09-E36284F6E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4575" y="2292350"/>
            <a:ext cx="679450" cy="679450"/>
          </a:xfrm>
          <a:prstGeom prst="rect">
            <a:avLst/>
          </a:prstGeom>
        </p:spPr>
      </p:pic>
      <p:pic>
        <p:nvPicPr>
          <p:cNvPr id="9" name="Grafik 8" descr="Geöffneter Ordner mit einfarbiger Füllung">
            <a:extLst>
              <a:ext uri="{FF2B5EF4-FFF2-40B4-BE49-F238E27FC236}">
                <a16:creationId xmlns:a16="http://schemas.microsoft.com/office/drawing/2014/main" id="{79D47655-41F9-54F4-5601-EAAAB96012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5825" y="1746250"/>
            <a:ext cx="679450" cy="679450"/>
          </a:xfrm>
          <a:prstGeom prst="rect">
            <a:avLst/>
          </a:prstGeom>
        </p:spPr>
      </p:pic>
      <p:pic>
        <p:nvPicPr>
          <p:cNvPr id="14" name="Grafik 13" descr="Geöffneter Ordner mit einfarbiger Füllung">
            <a:extLst>
              <a:ext uri="{FF2B5EF4-FFF2-40B4-BE49-F238E27FC236}">
                <a16:creationId xmlns:a16="http://schemas.microsoft.com/office/drawing/2014/main" id="{56E6BDFB-DAC7-21D7-00A4-D2E9F52C5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70025" y="3380787"/>
            <a:ext cx="679450" cy="679450"/>
          </a:xfrm>
          <a:prstGeom prst="rect">
            <a:avLst/>
          </a:prstGeom>
        </p:spPr>
      </p:pic>
      <p:pic>
        <p:nvPicPr>
          <p:cNvPr id="15" name="Grafik 14" descr="Geöffneter Ordner mit einfarbiger Füllung">
            <a:extLst>
              <a:ext uri="{FF2B5EF4-FFF2-40B4-BE49-F238E27FC236}">
                <a16:creationId xmlns:a16="http://schemas.microsoft.com/office/drawing/2014/main" id="{D9864018-070F-CD3A-F4BE-D59E7E0CC8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79525" y="2834687"/>
            <a:ext cx="679450" cy="67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743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1b9d4-e831-4ae4-95e1-0aa3ecf436b6}" enabled="1" method="Standard" siteId="{fb6ebdec-8671-4834-9ab5-d391005f79f9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391</Words>
  <Application>Microsoft Office PowerPoint</Application>
  <PresentationFormat>Breitbild</PresentationFormat>
  <Paragraphs>73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Chiller</vt:lpstr>
      <vt:lpstr>Office</vt:lpstr>
      <vt:lpstr>PowerPoint-Präsentation</vt:lpstr>
      <vt:lpstr>Ziel und Motivation</vt:lpstr>
      <vt:lpstr>Core Features</vt:lpstr>
      <vt:lpstr>Game Features</vt:lpstr>
      <vt:lpstr>Story</vt:lpstr>
      <vt:lpstr>Die Welt</vt:lpstr>
      <vt:lpstr>Layout</vt:lpstr>
      <vt:lpstr>Aufbau des Projektes</vt:lpstr>
      <vt:lpstr>Aufbau eines Ortes</vt:lpstr>
      <vt:lpstr>Einen Ort betreten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Ina Ludwig</dc:creator>
  <cp:lastModifiedBy>Ina Ludwig</cp:lastModifiedBy>
  <cp:revision>11</cp:revision>
  <dcterms:created xsi:type="dcterms:W3CDTF">2025-02-21T07:52:17Z</dcterms:created>
  <dcterms:modified xsi:type="dcterms:W3CDTF">2025-02-21T11:00:24Z</dcterms:modified>
</cp:coreProperties>
</file>

<file path=docProps/thumbnail.jpeg>
</file>